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1" r:id="rId3"/>
    <p:sldId id="265" r:id="rId4"/>
    <p:sldId id="274" r:id="rId5"/>
    <p:sldId id="267" r:id="rId6"/>
  </p:sldIdLst>
  <p:sldSz cx="18288000" cy="10287000"/>
  <p:notesSz cx="6858000" cy="9144000"/>
  <p:embeddedFontLst>
    <p:embeddedFont>
      <p:font typeface="Anton" pitchFamily="2" charset="0"/>
      <p:regular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Microsoft New Tai Lue" panose="020B0502040204020203" pitchFamily="34" charset="0"/>
      <p:regular r:id="rId12"/>
      <p:bold r:id="rId13"/>
    </p:embeddedFont>
    <p:embeddedFont>
      <p:font typeface="Montserrat" panose="00000500000000000000" pitchFamily="2" charset="0"/>
      <p:regular r:id="rId14"/>
      <p:bold r:id="rId15"/>
      <p:italic r:id="rId16"/>
      <p:boldItalic r:id="rId17"/>
    </p:embeddedFont>
    <p:embeddedFont>
      <p:font typeface="Montserrat Semi-Bold" panose="020B0604020202020204" charset="0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388" autoAdjust="0"/>
  </p:normalViewPr>
  <p:slideViewPr>
    <p:cSldViewPr>
      <p:cViewPr varScale="1">
        <p:scale>
          <a:sx n="52" d="100"/>
          <a:sy n="52" d="100"/>
        </p:scale>
        <p:origin x="878" y="-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7771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23" Type="http://schemas.openxmlformats.org/officeDocument/2006/relationships/tableStyles" Target="tableStyles.xml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29-Nov-23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29-Nov-23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29-Nov-23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29-Nov-23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29-Nov-23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29-Nov-23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29-Nov-23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29-Nov-23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29-Nov-23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29-Nov-23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29-Nov-23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29-Nov-23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2.png"/><Relationship Id="rId7" Type="http://schemas.openxmlformats.org/officeDocument/2006/relationships/image" Target="../media/image5.sv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D3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7934325" cy="10287000"/>
            <a:chOff x="0" y="0"/>
            <a:chExt cx="10579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b="15564"/>
            <a:stretch>
              <a:fillRect/>
            </a:stretch>
          </p:blipFill>
          <p:spPr>
            <a:xfrm>
              <a:off x="0" y="0"/>
              <a:ext cx="10579100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7934325" y="2691446"/>
            <a:ext cx="1496914" cy="362504"/>
            <a:chOff x="0" y="0"/>
            <a:chExt cx="1678175" cy="406400"/>
          </a:xfrm>
        </p:grpSpPr>
        <p:sp>
          <p:nvSpPr>
            <p:cNvPr id="5" name="Freeform 5"/>
            <p:cNvSpPr/>
            <p:nvPr/>
          </p:nvSpPr>
          <p:spPr>
            <a:xfrm>
              <a:off x="203200" y="-326"/>
              <a:ext cx="1271775" cy="407051"/>
            </a:xfrm>
            <a:custGeom>
              <a:avLst/>
              <a:gdLst/>
              <a:ahLst/>
              <a:cxnLst/>
              <a:rect l="l" t="t" r="r" b="b"/>
              <a:pathLst>
                <a:path w="1271775" h="407051">
                  <a:moveTo>
                    <a:pt x="1271775" y="326"/>
                  </a:moveTo>
                  <a:cubicBezTo>
                    <a:pt x="1198962" y="0"/>
                    <a:pt x="1131541" y="38659"/>
                    <a:pt x="1095040" y="101663"/>
                  </a:cubicBezTo>
                  <a:cubicBezTo>
                    <a:pt x="1058539" y="164667"/>
                    <a:pt x="1058539" y="242385"/>
                    <a:pt x="1095040" y="305389"/>
                  </a:cubicBezTo>
                  <a:cubicBezTo>
                    <a:pt x="1131541" y="368393"/>
                    <a:pt x="1198962" y="407052"/>
                    <a:pt x="1271775" y="406726"/>
                  </a:cubicBezTo>
                  <a:lnTo>
                    <a:pt x="0" y="406726"/>
                  </a:lnTo>
                  <a:cubicBezTo>
                    <a:pt x="72813" y="407052"/>
                    <a:pt x="140234" y="368393"/>
                    <a:pt x="176735" y="305389"/>
                  </a:cubicBezTo>
                  <a:cubicBezTo>
                    <a:pt x="213236" y="242385"/>
                    <a:pt x="213236" y="164667"/>
                    <a:pt x="176735" y="101663"/>
                  </a:cubicBezTo>
                  <a:cubicBezTo>
                    <a:pt x="140234" y="38659"/>
                    <a:pt x="72813" y="0"/>
                    <a:pt x="0" y="326"/>
                  </a:cubicBezTo>
                  <a:close/>
                </a:path>
              </a:pathLst>
            </a:custGeom>
            <a:solidFill>
              <a:srgbClr val="00B2B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8128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>
            <a:off x="9249987" y="2875772"/>
            <a:ext cx="3626498" cy="38100"/>
          </a:xfrm>
          <a:prstGeom prst="line">
            <a:avLst/>
          </a:prstGeom>
          <a:ln w="38100" cap="flat">
            <a:solidFill>
              <a:srgbClr val="00B2B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>
          <a:xfrm>
            <a:off x="15697837" y="9533899"/>
            <a:ext cx="284175" cy="284175"/>
          </a:xfrm>
          <a:custGeom>
            <a:avLst/>
            <a:gdLst/>
            <a:ahLst/>
            <a:cxnLst/>
            <a:rect l="l" t="t" r="r" b="b"/>
            <a:pathLst>
              <a:path w="284175" h="284175">
                <a:moveTo>
                  <a:pt x="0" y="0"/>
                </a:moveTo>
                <a:lnTo>
                  <a:pt x="284175" y="0"/>
                </a:lnTo>
                <a:lnTo>
                  <a:pt x="284175" y="284175"/>
                </a:lnTo>
                <a:lnTo>
                  <a:pt x="0" y="2841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6078200" y="9533899"/>
            <a:ext cx="284175" cy="284175"/>
          </a:xfrm>
          <a:custGeom>
            <a:avLst/>
            <a:gdLst/>
            <a:ahLst/>
            <a:cxnLst/>
            <a:rect l="l" t="t" r="r" b="b"/>
            <a:pathLst>
              <a:path w="284175" h="284175">
                <a:moveTo>
                  <a:pt x="0" y="0"/>
                </a:moveTo>
                <a:lnTo>
                  <a:pt x="284175" y="0"/>
                </a:lnTo>
                <a:lnTo>
                  <a:pt x="284175" y="284175"/>
                </a:lnTo>
                <a:lnTo>
                  <a:pt x="0" y="2841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3" name="Freeform 13"/>
          <p:cNvSpPr/>
          <p:nvPr/>
        </p:nvSpPr>
        <p:spPr>
          <a:xfrm>
            <a:off x="16469722" y="9533899"/>
            <a:ext cx="284175" cy="284175"/>
          </a:xfrm>
          <a:custGeom>
            <a:avLst/>
            <a:gdLst/>
            <a:ahLst/>
            <a:cxnLst/>
            <a:rect l="l" t="t" r="r" b="b"/>
            <a:pathLst>
              <a:path w="284175" h="284175">
                <a:moveTo>
                  <a:pt x="0" y="0"/>
                </a:moveTo>
                <a:lnTo>
                  <a:pt x="284174" y="0"/>
                </a:lnTo>
                <a:lnTo>
                  <a:pt x="284174" y="284175"/>
                </a:lnTo>
                <a:lnTo>
                  <a:pt x="0" y="28417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8153400" y="3277732"/>
            <a:ext cx="12538866" cy="44319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sv-SE" sz="9600" spc="439" dirty="0">
                <a:solidFill>
                  <a:srgbClr val="29292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ton"/>
              </a:rPr>
              <a:t>KDUSC- MI Medical Report Generating System</a:t>
            </a:r>
            <a:r>
              <a:rPr lang="en-US" sz="9600" spc="439" dirty="0">
                <a:solidFill>
                  <a:srgbClr val="29292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ton"/>
              </a:rPr>
              <a:t>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629650" y="4576022"/>
            <a:ext cx="9144000" cy="1919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774"/>
              </a:lnSpc>
            </a:pPr>
            <a:endParaRPr lang="en-US" sz="11267" spc="439" dirty="0">
              <a:solidFill>
                <a:srgbClr val="292929"/>
              </a:solidFill>
              <a:latin typeface="Anton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3402907" y="800100"/>
            <a:ext cx="2418523" cy="504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96"/>
              </a:lnSpc>
            </a:pPr>
            <a:r>
              <a:rPr lang="en-US" sz="1883" spc="-50" dirty="0">
                <a:solidFill>
                  <a:srgbClr val="007076"/>
                </a:solidFill>
                <a:latin typeface="Montserrat Semi-Bold"/>
              </a:rPr>
              <a:t>KDU Southern Campus   MI</a:t>
            </a:r>
          </a:p>
        </p:txBody>
      </p:sp>
      <p:sp>
        <p:nvSpPr>
          <p:cNvPr id="19" name="Freeform 14">
            <a:extLst>
              <a:ext uri="{FF2B5EF4-FFF2-40B4-BE49-F238E27FC236}">
                <a16:creationId xmlns:a16="http://schemas.microsoft.com/office/drawing/2014/main" id="{F30A21B6-A980-F4FE-32B2-FB2ED0DC7DCA}"/>
              </a:ext>
            </a:extLst>
          </p:cNvPr>
          <p:cNvSpPr/>
          <p:nvPr/>
        </p:nvSpPr>
        <p:spPr>
          <a:xfrm>
            <a:off x="16290215" y="468926"/>
            <a:ext cx="1474470" cy="1414780"/>
          </a:xfrm>
          <a:custGeom>
            <a:avLst/>
            <a:gdLst/>
            <a:ahLst/>
            <a:cxnLst/>
            <a:rect l="l" t="t" r="r" b="b"/>
            <a:pathLst>
              <a:path w="2591483" h="2816764">
                <a:moveTo>
                  <a:pt x="0" y="0"/>
                </a:moveTo>
                <a:lnTo>
                  <a:pt x="2591483" y="0"/>
                </a:lnTo>
                <a:lnTo>
                  <a:pt x="2591483" y="2816764"/>
                </a:lnTo>
                <a:lnTo>
                  <a:pt x="0" y="281676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24896" t="-12216" r="-20522" b="-2157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FB4DA-D6A1-E52B-40EF-F8936B5D7D20}"/>
              </a:ext>
            </a:extLst>
          </p:cNvPr>
          <p:cNvSpPr txBox="1"/>
          <p:nvPr/>
        </p:nvSpPr>
        <p:spPr>
          <a:xfrm>
            <a:off x="9372600" y="9029700"/>
            <a:ext cx="30156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Group No.03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996" b="799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0" y="0"/>
            <a:ext cx="18288000" cy="5471160"/>
            <a:chOff x="0" y="0"/>
            <a:chExt cx="24384000" cy="729488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 t="30055" b="30055"/>
            <a:stretch>
              <a:fillRect/>
            </a:stretch>
          </p:blipFill>
          <p:spPr>
            <a:xfrm>
              <a:off x="0" y="0"/>
              <a:ext cx="24384000" cy="7294880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>
            <a:off x="1143000" y="1118699"/>
            <a:ext cx="15298431" cy="8049601"/>
            <a:chOff x="0" y="-38100"/>
            <a:chExt cx="3366448" cy="1454398"/>
          </a:xfrm>
        </p:grpSpPr>
        <p:sp>
          <p:nvSpPr>
            <p:cNvPr id="9" name="Freeform 9"/>
            <p:cNvSpPr/>
            <p:nvPr/>
          </p:nvSpPr>
          <p:spPr>
            <a:xfrm>
              <a:off x="40137" y="30054"/>
              <a:ext cx="3326311" cy="1386244"/>
            </a:xfrm>
            <a:custGeom>
              <a:avLst/>
              <a:gdLst/>
              <a:ahLst/>
              <a:cxnLst/>
              <a:rect l="l" t="t" r="r" b="b"/>
              <a:pathLst>
                <a:path w="3326311" h="1386244">
                  <a:moveTo>
                    <a:pt x="0" y="0"/>
                  </a:moveTo>
                  <a:lnTo>
                    <a:pt x="3326311" y="0"/>
                  </a:lnTo>
                  <a:lnTo>
                    <a:pt x="3326311" y="1386244"/>
                  </a:lnTo>
                  <a:lnTo>
                    <a:pt x="0" y="1386244"/>
                  </a:lnTo>
                  <a:close/>
                </a:path>
              </a:pathLst>
            </a:custGeom>
            <a:solidFill>
              <a:srgbClr val="00949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989837" y="2171598"/>
            <a:ext cx="8115300" cy="1031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50"/>
              </a:lnSpc>
            </a:pPr>
            <a:r>
              <a:rPr lang="en-US" sz="7000" spc="272" dirty="0">
                <a:solidFill>
                  <a:srgbClr val="FFFFFF"/>
                </a:solidFill>
                <a:latin typeface="Anton Bold"/>
                <a:cs typeface="Bodoni MT Black" panose="02070A03080606020203" charset="0"/>
              </a:rPr>
              <a:t>Introduction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514600" y="3560456"/>
            <a:ext cx="12724627" cy="42319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just">
              <a:lnSpc>
                <a:spcPts val="2970"/>
              </a:lnSpc>
              <a:buFont typeface="Arial" panose="020B0604020202020204" pitchFamily="34" charset="0"/>
              <a:buChar char="•"/>
            </a:pPr>
            <a:r>
              <a:rPr lang="en-US" sz="2800" spc="-75" dirty="0">
                <a:solidFill>
                  <a:srgbClr val="FFFFFF"/>
                </a:solidFill>
                <a:latin typeface="Montserrat" panose="00000500000000000000"/>
              </a:rPr>
              <a:t>The project aims to develop a medical report-generating system for KDU Southern Campus, utilizing a database for retrieving written information. </a:t>
            </a:r>
          </a:p>
          <a:p>
            <a:pPr marL="457200" indent="-457200" algn="just">
              <a:lnSpc>
                <a:spcPts val="2970"/>
              </a:lnSpc>
              <a:buFont typeface="Arial" panose="020B0604020202020204" pitchFamily="34" charset="0"/>
              <a:buChar char="•"/>
            </a:pPr>
            <a:endParaRPr lang="en-US" sz="2800" spc="-75" dirty="0">
              <a:solidFill>
                <a:srgbClr val="FFFFFF"/>
              </a:solidFill>
              <a:latin typeface="Montserrat" panose="00000500000000000000"/>
            </a:endParaRPr>
          </a:p>
          <a:p>
            <a:pPr marL="457200" indent="-457200" algn="just">
              <a:lnSpc>
                <a:spcPts val="2970"/>
              </a:lnSpc>
              <a:buFont typeface="Arial" panose="020B0604020202020204" pitchFamily="34" charset="0"/>
              <a:buChar char="•"/>
            </a:pPr>
            <a:r>
              <a:rPr lang="en-US" sz="2800" spc="-75" dirty="0">
                <a:solidFill>
                  <a:srgbClr val="FFFFFF"/>
                </a:solidFill>
                <a:latin typeface="Montserrat" panose="00000500000000000000"/>
              </a:rPr>
              <a:t>The system will handle student information and automate procedures, reducing waiting times, improving record-keeping, and enhancing health and safety. </a:t>
            </a:r>
          </a:p>
          <a:p>
            <a:pPr marL="457200" indent="-457200" algn="just">
              <a:lnSpc>
                <a:spcPts val="2970"/>
              </a:lnSpc>
              <a:buFont typeface="Arial" panose="020B0604020202020204" pitchFamily="34" charset="0"/>
              <a:buChar char="•"/>
            </a:pPr>
            <a:endParaRPr lang="en-US" sz="2800" spc="-75" dirty="0">
              <a:solidFill>
                <a:srgbClr val="FFFFFF"/>
              </a:solidFill>
              <a:latin typeface="Montserrat" panose="00000500000000000000"/>
            </a:endParaRPr>
          </a:p>
          <a:p>
            <a:pPr marL="457200" indent="-457200" algn="just">
              <a:lnSpc>
                <a:spcPts val="2970"/>
              </a:lnSpc>
              <a:buFont typeface="Arial" panose="020B0604020202020204" pitchFamily="34" charset="0"/>
              <a:buChar char="•"/>
            </a:pPr>
            <a:r>
              <a:rPr lang="en-US" sz="2800" spc="-75" dirty="0">
                <a:solidFill>
                  <a:srgbClr val="FFFFFF"/>
                </a:solidFill>
                <a:latin typeface="Montserrat" panose="00000500000000000000"/>
              </a:rPr>
              <a:t>By leveraging technology, the system aims to streamline medical record generation, ensure accurate record-keeping, and optimize resource allocation.</a:t>
            </a:r>
          </a:p>
        </p:txBody>
      </p:sp>
      <p:sp>
        <p:nvSpPr>
          <p:cNvPr id="5" name="Freeform 14">
            <a:extLst>
              <a:ext uri="{FF2B5EF4-FFF2-40B4-BE49-F238E27FC236}">
                <a16:creationId xmlns:a16="http://schemas.microsoft.com/office/drawing/2014/main" id="{B336F5BD-948B-4E5A-ED5F-AD254FC9881B}"/>
              </a:ext>
            </a:extLst>
          </p:cNvPr>
          <p:cNvSpPr/>
          <p:nvPr/>
        </p:nvSpPr>
        <p:spPr>
          <a:xfrm>
            <a:off x="16225367" y="521825"/>
            <a:ext cx="1474470" cy="1414780"/>
          </a:xfrm>
          <a:custGeom>
            <a:avLst/>
            <a:gdLst/>
            <a:ahLst/>
            <a:cxnLst/>
            <a:rect l="l" t="t" r="r" b="b"/>
            <a:pathLst>
              <a:path w="2591483" h="2816764">
                <a:moveTo>
                  <a:pt x="0" y="0"/>
                </a:moveTo>
                <a:lnTo>
                  <a:pt x="2591483" y="0"/>
                </a:lnTo>
                <a:lnTo>
                  <a:pt x="2591483" y="2816764"/>
                </a:lnTo>
                <a:lnTo>
                  <a:pt x="0" y="28167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896" t="-12216" r="-20522" b="-21572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996" b="7996"/>
          <a:stretch>
            <a:fillRect/>
          </a:stretch>
        </p:blipFill>
        <p:spPr>
          <a:xfrm>
            <a:off x="-152400" y="0"/>
            <a:ext cx="18288000" cy="10287000"/>
          </a:xfrm>
          <a:prstGeom prst="rect">
            <a:avLst/>
          </a:prstGeom>
        </p:spPr>
      </p:pic>
      <p:sp>
        <p:nvSpPr>
          <p:cNvPr id="12" name="Freeform 12"/>
          <p:cNvSpPr/>
          <p:nvPr/>
        </p:nvSpPr>
        <p:spPr>
          <a:xfrm>
            <a:off x="16235326" y="8974125"/>
            <a:ext cx="284175" cy="284175"/>
          </a:xfrm>
          <a:custGeom>
            <a:avLst/>
            <a:gdLst/>
            <a:ahLst/>
            <a:cxnLst/>
            <a:rect l="l" t="t" r="r" b="b"/>
            <a:pathLst>
              <a:path w="284175" h="284175">
                <a:moveTo>
                  <a:pt x="0" y="0"/>
                </a:moveTo>
                <a:lnTo>
                  <a:pt x="284174" y="0"/>
                </a:lnTo>
                <a:lnTo>
                  <a:pt x="284174" y="284175"/>
                </a:lnTo>
                <a:lnTo>
                  <a:pt x="0" y="2841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16605225" y="8974125"/>
            <a:ext cx="284175" cy="284175"/>
          </a:xfrm>
          <a:custGeom>
            <a:avLst/>
            <a:gdLst/>
            <a:ahLst/>
            <a:cxnLst/>
            <a:rect l="l" t="t" r="r" b="b"/>
            <a:pathLst>
              <a:path w="284175" h="284175">
                <a:moveTo>
                  <a:pt x="0" y="0"/>
                </a:moveTo>
                <a:lnTo>
                  <a:pt x="284175" y="0"/>
                </a:lnTo>
                <a:lnTo>
                  <a:pt x="284175" y="284175"/>
                </a:lnTo>
                <a:lnTo>
                  <a:pt x="0" y="2841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16975125" y="8974125"/>
            <a:ext cx="284175" cy="284175"/>
          </a:xfrm>
          <a:custGeom>
            <a:avLst/>
            <a:gdLst/>
            <a:ahLst/>
            <a:cxnLst/>
            <a:rect l="l" t="t" r="r" b="b"/>
            <a:pathLst>
              <a:path w="284175" h="284175">
                <a:moveTo>
                  <a:pt x="0" y="0"/>
                </a:moveTo>
                <a:lnTo>
                  <a:pt x="284175" y="0"/>
                </a:lnTo>
                <a:lnTo>
                  <a:pt x="284175" y="284175"/>
                </a:lnTo>
                <a:lnTo>
                  <a:pt x="0" y="28417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5" name="Group 15"/>
          <p:cNvGrpSpPr/>
          <p:nvPr/>
        </p:nvGrpSpPr>
        <p:grpSpPr>
          <a:xfrm>
            <a:off x="228600" y="190500"/>
            <a:ext cx="17907000" cy="9906000"/>
            <a:chOff x="0" y="0"/>
            <a:chExt cx="14544035" cy="975560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4544035" cy="9755605"/>
            </a:xfrm>
            <a:custGeom>
              <a:avLst/>
              <a:gdLst/>
              <a:ahLst/>
              <a:cxnLst/>
              <a:rect l="l" t="t" r="r" b="b"/>
              <a:pathLst>
                <a:path w="14544035" h="9755605">
                  <a:moveTo>
                    <a:pt x="0" y="0"/>
                  </a:moveTo>
                  <a:lnTo>
                    <a:pt x="0" y="9755605"/>
                  </a:lnTo>
                  <a:lnTo>
                    <a:pt x="14544035" y="9755605"/>
                  </a:lnTo>
                  <a:lnTo>
                    <a:pt x="14544035" y="0"/>
                  </a:lnTo>
                  <a:lnTo>
                    <a:pt x="0" y="0"/>
                  </a:lnTo>
                  <a:close/>
                  <a:moveTo>
                    <a:pt x="14483076" y="9694645"/>
                  </a:moveTo>
                  <a:lnTo>
                    <a:pt x="59690" y="9694645"/>
                  </a:lnTo>
                  <a:lnTo>
                    <a:pt x="59690" y="59690"/>
                  </a:lnTo>
                  <a:lnTo>
                    <a:pt x="14483076" y="59690"/>
                  </a:lnTo>
                  <a:lnTo>
                    <a:pt x="14483076" y="9694645"/>
                  </a:lnTo>
                  <a:close/>
                </a:path>
              </a:pathLst>
            </a:custGeom>
            <a:solidFill>
              <a:srgbClr val="00B2BD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028700" y="664714"/>
            <a:ext cx="10594324" cy="9510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049"/>
              </a:lnSpc>
            </a:pPr>
            <a:r>
              <a:rPr lang="en-US" sz="5400" spc="272" dirty="0">
                <a:solidFill>
                  <a:srgbClr val="007076"/>
                </a:solidFill>
                <a:latin typeface="Anton Bold"/>
              </a:rPr>
              <a:t>FUNCTIONAL REQUIREMENTS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13340" y="1491649"/>
            <a:ext cx="16661319" cy="93451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spc="-75" dirty="0">
                <a:solidFill>
                  <a:srgbClr val="007076"/>
                </a:solidFill>
                <a:latin typeface="Montserrat"/>
              </a:rPr>
              <a:t>Management Assistant should be,</a:t>
            </a:r>
          </a:p>
          <a:p>
            <a:pPr marL="1257300" lvl="2" indent="-342900" algn="just">
              <a:lnSpc>
                <a:spcPct val="150000"/>
              </a:lnSpc>
              <a:buClr>
                <a:srgbClr val="FF0000"/>
              </a:buClr>
              <a:buSzPct val="140000"/>
              <a:buFont typeface="Wingdings" panose="05000000000000000000" pitchFamily="2" charset="2"/>
              <a:buChar char="ü"/>
            </a:pPr>
            <a:r>
              <a:rPr lang="en-US" sz="2000" spc="-75" dirty="0">
                <a:solidFill>
                  <a:srgbClr val="FF0000"/>
                </a:solidFill>
                <a:latin typeface="Montserrat"/>
              </a:rPr>
              <a:t>get student uploaded medicals and form details.</a:t>
            </a:r>
          </a:p>
          <a:p>
            <a:pPr marL="1257300" lvl="2" indent="-342900" algn="just">
              <a:lnSpc>
                <a:spcPct val="150000"/>
              </a:lnSpc>
              <a:buClr>
                <a:srgbClr val="FF0000"/>
              </a:buClr>
              <a:buSzPct val="140000"/>
              <a:buFont typeface="Wingdings" panose="05000000000000000000" pitchFamily="2" charset="2"/>
              <a:buChar char="ü"/>
            </a:pPr>
            <a:r>
              <a:rPr lang="en-US" sz="2000" spc="-75" dirty="0">
                <a:solidFill>
                  <a:srgbClr val="FF0000"/>
                </a:solidFill>
                <a:latin typeface="Montserrat"/>
              </a:rPr>
              <a:t>notified about the approved medicals.</a:t>
            </a:r>
          </a:p>
          <a:p>
            <a:pPr marL="1257300" lvl="2" indent="-342900" algn="just">
              <a:lnSpc>
                <a:spcPct val="150000"/>
              </a:lnSpc>
              <a:buClr>
                <a:srgbClr val="FF0000"/>
              </a:buClr>
              <a:buSzPct val="140000"/>
              <a:buFont typeface="Wingdings" panose="05000000000000000000" pitchFamily="2" charset="2"/>
              <a:buChar char="ü"/>
            </a:pPr>
            <a:r>
              <a:rPr lang="en-US" sz="2000" spc="-75" dirty="0">
                <a:solidFill>
                  <a:srgbClr val="FF0000"/>
                </a:solidFill>
                <a:latin typeface="Montserrat"/>
              </a:rPr>
              <a:t>get the calculation of number of approved medical days  per student as 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spc="-75" dirty="0">
                <a:solidFill>
                  <a:srgbClr val="007076"/>
                </a:solidFill>
                <a:latin typeface="Montserrat"/>
              </a:rPr>
              <a:t>Medical inspection staff should be able to,</a:t>
            </a:r>
          </a:p>
          <a:p>
            <a:pPr marL="1257300" lvl="2" indent="-342900" algn="just">
              <a:lnSpc>
                <a:spcPct val="150000"/>
              </a:lnSpc>
              <a:buClr>
                <a:srgbClr val="FF0000"/>
              </a:buClr>
              <a:buSzPct val="140000"/>
              <a:buFont typeface="Wingdings" panose="05000000000000000000" pitchFamily="2" charset="2"/>
              <a:buChar char="ü"/>
            </a:pPr>
            <a:r>
              <a:rPr lang="en-US" sz="2000" spc="-75" dirty="0">
                <a:solidFill>
                  <a:srgbClr val="C00000"/>
                </a:solidFill>
                <a:latin typeface="Montserrat"/>
              </a:rPr>
              <a:t>      </a:t>
            </a:r>
            <a:r>
              <a:rPr lang="en-US" sz="2000" spc="-75" dirty="0">
                <a:solidFill>
                  <a:srgbClr val="FF0000"/>
                </a:solidFill>
                <a:latin typeface="Montserrat"/>
              </a:rPr>
              <a:t>add users (student and Admins to the system.</a:t>
            </a:r>
          </a:p>
          <a:p>
            <a:pPr marL="1257300" lvl="2" indent="-342900" algn="just">
              <a:lnSpc>
                <a:spcPct val="150000"/>
              </a:lnSpc>
              <a:buClr>
                <a:srgbClr val="FF0000"/>
              </a:buClr>
              <a:buSzPct val="140000"/>
              <a:buFont typeface="Wingdings" panose="05000000000000000000" pitchFamily="2" charset="2"/>
              <a:buChar char="ü"/>
            </a:pPr>
            <a:r>
              <a:rPr lang="en-US" sz="2000" spc="-75" dirty="0">
                <a:solidFill>
                  <a:srgbClr val="FF0000"/>
                </a:solidFill>
                <a:latin typeface="Montserrat"/>
              </a:rPr>
              <a:t>      update doctor availability.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spc="-75" dirty="0">
                <a:solidFill>
                  <a:srgbClr val="007076"/>
                </a:solidFill>
                <a:latin typeface="Montserrat"/>
              </a:rPr>
              <a:t>Students should be able to,</a:t>
            </a:r>
          </a:p>
          <a:p>
            <a:pPr marL="1257300" lvl="2" indent="-342900" algn="just">
              <a:lnSpc>
                <a:spcPct val="150000"/>
              </a:lnSpc>
              <a:buClr>
                <a:srgbClr val="FF0000"/>
              </a:buClr>
              <a:buSzPct val="140000"/>
              <a:buFont typeface="Wingdings" panose="05000000000000000000" pitchFamily="2" charset="2"/>
              <a:buChar char="ü"/>
            </a:pPr>
            <a:r>
              <a:rPr lang="en-US" sz="2000" spc="-75" dirty="0">
                <a:solidFill>
                  <a:srgbClr val="007076"/>
                </a:solidFill>
                <a:latin typeface="Montserrat"/>
              </a:rPr>
              <a:t> </a:t>
            </a:r>
            <a:r>
              <a:rPr lang="en-US" sz="2000" spc="-75" dirty="0">
                <a:solidFill>
                  <a:srgbClr val="FF0000"/>
                </a:solidFill>
                <a:latin typeface="Montserrat"/>
              </a:rPr>
              <a:t>attach medicals and other relevant documents.</a:t>
            </a:r>
          </a:p>
          <a:p>
            <a:pPr marL="1257300" lvl="2" indent="-342900" algn="just">
              <a:lnSpc>
                <a:spcPct val="150000"/>
              </a:lnSpc>
              <a:buClr>
                <a:srgbClr val="FF0000"/>
              </a:buClr>
              <a:buSzPct val="140000"/>
              <a:buFont typeface="Wingdings" panose="05000000000000000000" pitchFamily="2" charset="2"/>
              <a:buChar char="ü"/>
            </a:pPr>
            <a:r>
              <a:rPr lang="en-US" sz="2000" spc="-75" dirty="0">
                <a:solidFill>
                  <a:srgbClr val="FF0000"/>
                </a:solidFill>
                <a:latin typeface="Montserrat"/>
              </a:rPr>
              <a:t>  check previously approved medical reports.</a:t>
            </a:r>
          </a:p>
          <a:p>
            <a:pPr marL="1257300" lvl="2" indent="-342900" algn="just">
              <a:lnSpc>
                <a:spcPct val="150000"/>
              </a:lnSpc>
              <a:buClr>
                <a:srgbClr val="FF0000"/>
              </a:buClr>
              <a:buSzPct val="140000"/>
              <a:buFont typeface="Wingdings" panose="05000000000000000000" pitchFamily="2" charset="2"/>
              <a:buChar char="ü"/>
            </a:pPr>
            <a:r>
              <a:rPr lang="en-US" sz="2000" spc="-75" dirty="0">
                <a:solidFill>
                  <a:srgbClr val="FF0000"/>
                </a:solidFill>
                <a:latin typeface="Montserrat"/>
              </a:rPr>
              <a:t>  student contacting admin (MI) through E-mail.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spc="-75" dirty="0">
                <a:solidFill>
                  <a:srgbClr val="007076"/>
                </a:solidFill>
                <a:latin typeface="Montserrat"/>
              </a:rPr>
              <a:t>HOD should be able to,</a:t>
            </a:r>
          </a:p>
          <a:p>
            <a:pPr marL="1257300" lvl="2" indent="-342900" algn="just">
              <a:lnSpc>
                <a:spcPct val="150000"/>
              </a:lnSpc>
              <a:buSzPct val="140000"/>
              <a:buFont typeface="Wingdings" panose="05000000000000000000" pitchFamily="2" charset="2"/>
              <a:buChar char="ü"/>
            </a:pPr>
            <a:r>
              <a:rPr lang="en-US" sz="2000" spc="-75" dirty="0">
                <a:solidFill>
                  <a:srgbClr val="FF0000"/>
                </a:solidFill>
                <a:latin typeface="Montserrat"/>
              </a:rPr>
              <a:t>  give his approval.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spc="-75" dirty="0">
                <a:solidFill>
                  <a:srgbClr val="007076"/>
                </a:solidFill>
                <a:latin typeface="Montserrat"/>
              </a:rPr>
              <a:t>Assistant Registrar should be able to,</a:t>
            </a:r>
          </a:p>
          <a:p>
            <a:pPr marL="1257300" lvl="2" indent="-342900" algn="just">
              <a:lnSpc>
                <a:spcPct val="150000"/>
              </a:lnSpc>
              <a:buClr>
                <a:srgbClr val="FF0000"/>
              </a:buClr>
              <a:buSzPct val="140000"/>
              <a:buFont typeface="Wingdings" panose="05000000000000000000" pitchFamily="2" charset="2"/>
              <a:buChar char="ü"/>
            </a:pPr>
            <a:r>
              <a:rPr lang="en-US" sz="2000" spc="-75" dirty="0">
                <a:solidFill>
                  <a:srgbClr val="007076"/>
                </a:solidFill>
                <a:latin typeface="Montserrat"/>
              </a:rPr>
              <a:t> </a:t>
            </a:r>
            <a:r>
              <a:rPr lang="en-US" sz="2000" spc="-75" dirty="0">
                <a:solidFill>
                  <a:srgbClr val="C00000"/>
                </a:solidFill>
                <a:latin typeface="Montserrat"/>
              </a:rPr>
              <a:t>  </a:t>
            </a:r>
            <a:r>
              <a:rPr lang="en-US" sz="2000" spc="-75" dirty="0">
                <a:solidFill>
                  <a:srgbClr val="FF0000"/>
                </a:solidFill>
                <a:latin typeface="Montserrat"/>
              </a:rPr>
              <a:t>give his approval.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spc="-75" dirty="0">
                <a:solidFill>
                  <a:srgbClr val="007076"/>
                </a:solidFill>
                <a:latin typeface="Montserrat"/>
              </a:rPr>
              <a:t>Doctor should be able to,</a:t>
            </a:r>
          </a:p>
          <a:p>
            <a:pPr marL="1257300" lvl="2" indent="-342900" algn="just">
              <a:lnSpc>
                <a:spcPct val="150000"/>
              </a:lnSpc>
              <a:buClr>
                <a:srgbClr val="FF0000"/>
              </a:buClr>
              <a:buSzPct val="140000"/>
              <a:buFont typeface="Wingdings" panose="05000000000000000000" pitchFamily="2" charset="2"/>
              <a:buChar char="ü"/>
            </a:pPr>
            <a:r>
              <a:rPr lang="en-US" sz="2000" spc="-75" dirty="0">
                <a:solidFill>
                  <a:srgbClr val="C00000"/>
                </a:solidFill>
                <a:latin typeface="Montserrat"/>
              </a:rPr>
              <a:t>  </a:t>
            </a:r>
            <a:r>
              <a:rPr lang="en-US" sz="2000" spc="-75" dirty="0">
                <a:solidFill>
                  <a:srgbClr val="FF0000"/>
                </a:solidFill>
                <a:latin typeface="Montserrat"/>
              </a:rPr>
              <a:t>give approval or reject the medical.</a:t>
            </a:r>
          </a:p>
          <a:p>
            <a:pPr marL="1257300" lvl="2" indent="-342900" algn="just">
              <a:lnSpc>
                <a:spcPct val="150000"/>
              </a:lnSpc>
              <a:buClr>
                <a:srgbClr val="FF0000"/>
              </a:buClr>
              <a:buSzPct val="140000"/>
              <a:buFont typeface="Wingdings" panose="05000000000000000000" pitchFamily="2" charset="2"/>
              <a:buChar char="ü"/>
            </a:pPr>
            <a:r>
              <a:rPr lang="en-US" sz="2000" spc="-75" dirty="0">
                <a:solidFill>
                  <a:srgbClr val="FF0000"/>
                </a:solidFill>
                <a:latin typeface="Montserrat"/>
              </a:rPr>
              <a:t> update doctor availability.</a:t>
            </a:r>
          </a:p>
          <a:p>
            <a:pPr marL="1257300" lvl="2" indent="-342900" algn="just">
              <a:lnSpc>
                <a:spcPct val="150000"/>
              </a:lnSpc>
              <a:buClr>
                <a:srgbClr val="FF0000"/>
              </a:buClr>
              <a:buSzPct val="130000"/>
              <a:buFont typeface="Wingdings" panose="05000000000000000000" pitchFamily="2" charset="2"/>
              <a:buChar char="ü"/>
            </a:pPr>
            <a:endParaRPr lang="en-US" sz="2000" spc="-75" dirty="0">
              <a:solidFill>
                <a:srgbClr val="C00000"/>
              </a:solidFill>
              <a:latin typeface="Montserrat"/>
            </a:endParaRPr>
          </a:p>
          <a:p>
            <a:pPr algn="just">
              <a:lnSpc>
                <a:spcPct val="150000"/>
              </a:lnSpc>
            </a:pPr>
            <a:endParaRPr lang="en-US" sz="2800" spc="-75" dirty="0">
              <a:solidFill>
                <a:srgbClr val="007076"/>
              </a:solidFill>
              <a:latin typeface="Montserrat"/>
            </a:endParaRPr>
          </a:p>
        </p:txBody>
      </p:sp>
      <p:sp>
        <p:nvSpPr>
          <p:cNvPr id="4" name="Freeform 14">
            <a:extLst>
              <a:ext uri="{FF2B5EF4-FFF2-40B4-BE49-F238E27FC236}">
                <a16:creationId xmlns:a16="http://schemas.microsoft.com/office/drawing/2014/main" id="{25DBB60B-73CC-921D-9710-CC9C6E798D74}"/>
              </a:ext>
            </a:extLst>
          </p:cNvPr>
          <p:cNvSpPr/>
          <p:nvPr/>
        </p:nvSpPr>
        <p:spPr>
          <a:xfrm>
            <a:off x="16290215" y="468926"/>
            <a:ext cx="1474470" cy="1414780"/>
          </a:xfrm>
          <a:custGeom>
            <a:avLst/>
            <a:gdLst/>
            <a:ahLst/>
            <a:cxnLst/>
            <a:rect l="l" t="t" r="r" b="b"/>
            <a:pathLst>
              <a:path w="2591483" h="2816764">
                <a:moveTo>
                  <a:pt x="0" y="0"/>
                </a:moveTo>
                <a:lnTo>
                  <a:pt x="2591483" y="0"/>
                </a:lnTo>
                <a:lnTo>
                  <a:pt x="2591483" y="2816764"/>
                </a:lnTo>
                <a:lnTo>
                  <a:pt x="0" y="281676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24896" t="-12216" r="-20522" b="-21572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2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2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2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2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2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2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2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20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7" name="Freeform 7"/>
          <p:cNvSpPr/>
          <p:nvPr/>
        </p:nvSpPr>
        <p:spPr>
          <a:xfrm>
            <a:off x="16403131" y="8974125"/>
            <a:ext cx="284175" cy="284175"/>
          </a:xfrm>
          <a:custGeom>
            <a:avLst/>
            <a:gdLst/>
            <a:ahLst/>
            <a:cxnLst/>
            <a:rect l="l" t="t" r="r" b="b"/>
            <a:pathLst>
              <a:path w="284175" h="284175">
                <a:moveTo>
                  <a:pt x="0" y="0"/>
                </a:moveTo>
                <a:lnTo>
                  <a:pt x="284175" y="0"/>
                </a:lnTo>
                <a:lnTo>
                  <a:pt x="284175" y="284175"/>
                </a:lnTo>
                <a:lnTo>
                  <a:pt x="0" y="2841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6840200" y="8974124"/>
            <a:ext cx="284175" cy="284175"/>
          </a:xfrm>
          <a:custGeom>
            <a:avLst/>
            <a:gdLst/>
            <a:ahLst/>
            <a:cxnLst/>
            <a:rect l="l" t="t" r="r" b="b"/>
            <a:pathLst>
              <a:path w="284175" h="284175">
                <a:moveTo>
                  <a:pt x="0" y="0"/>
                </a:moveTo>
                <a:lnTo>
                  <a:pt x="284175" y="0"/>
                </a:lnTo>
                <a:lnTo>
                  <a:pt x="284175" y="284175"/>
                </a:lnTo>
                <a:lnTo>
                  <a:pt x="0" y="2841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Freeform 9"/>
          <p:cNvSpPr/>
          <p:nvPr/>
        </p:nvSpPr>
        <p:spPr>
          <a:xfrm>
            <a:off x="17203477" y="8959782"/>
            <a:ext cx="284175" cy="284175"/>
          </a:xfrm>
          <a:custGeom>
            <a:avLst/>
            <a:gdLst/>
            <a:ahLst/>
            <a:cxnLst/>
            <a:rect l="l" t="t" r="r" b="b"/>
            <a:pathLst>
              <a:path w="284175" h="284175">
                <a:moveTo>
                  <a:pt x="0" y="0"/>
                </a:moveTo>
                <a:lnTo>
                  <a:pt x="284174" y="0"/>
                </a:lnTo>
                <a:lnTo>
                  <a:pt x="284174" y="284175"/>
                </a:lnTo>
                <a:lnTo>
                  <a:pt x="0" y="28417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TextBox 28"/>
          <p:cNvSpPr txBox="1"/>
          <p:nvPr/>
        </p:nvSpPr>
        <p:spPr>
          <a:xfrm>
            <a:off x="14032884" y="6400354"/>
            <a:ext cx="4181477" cy="294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00"/>
              </a:lnSpc>
            </a:pPr>
            <a:endParaRPr lang="en-US" sz="2000" spc="-54" dirty="0">
              <a:solidFill>
                <a:srgbClr val="FFFFFF"/>
              </a:solidFill>
              <a:latin typeface="Montserrat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D40208A3-8E03-B7C0-5200-28BE1FD9A6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6499777"/>
              </p:ext>
            </p:extLst>
          </p:nvPr>
        </p:nvGraphicFramePr>
        <p:xfrm>
          <a:off x="1749374" y="1992992"/>
          <a:ext cx="14500863" cy="7273012"/>
        </p:xfrm>
        <a:graphic>
          <a:graphicData uri="http://schemas.openxmlformats.org/drawingml/2006/table">
            <a:tbl>
              <a:tblPr firstRow="1" firstCol="1" bandRow="1"/>
              <a:tblGrid>
                <a:gridCol w="2152036">
                  <a:extLst>
                    <a:ext uri="{9D8B030D-6E8A-4147-A177-3AD203B41FA5}">
                      <a16:colId xmlns:a16="http://schemas.microsoft.com/office/drawing/2014/main" val="3508496460"/>
                    </a:ext>
                  </a:extLst>
                </a:gridCol>
                <a:gridCol w="6100427">
                  <a:extLst>
                    <a:ext uri="{9D8B030D-6E8A-4147-A177-3AD203B41FA5}">
                      <a16:colId xmlns:a16="http://schemas.microsoft.com/office/drawing/2014/main" val="1578776770"/>
                    </a:ext>
                  </a:extLst>
                </a:gridCol>
                <a:gridCol w="6248400">
                  <a:extLst>
                    <a:ext uri="{9D8B030D-6E8A-4147-A177-3AD203B41FA5}">
                      <a16:colId xmlns:a16="http://schemas.microsoft.com/office/drawing/2014/main" val="3230149925"/>
                    </a:ext>
                  </a:extLst>
                </a:gridCol>
              </a:tblGrid>
              <a:tr h="708503">
                <a:tc gridSpan="2">
                  <a:txBody>
                    <a:bodyPr/>
                    <a:lstStyle/>
                    <a:p>
                      <a:pPr marL="0" marR="427990" indent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         Group Details </a:t>
                      </a:r>
                      <a:r>
                        <a:rPr lang="en-US" sz="2800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  </a:t>
                      </a:r>
                    </a:p>
                  </a:txBody>
                  <a:tcPr marL="60782" marR="100347" marT="2465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27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Iskoola Pota" panose="020B0502040204020203" pitchFamily="34" charset="0"/>
                        </a:rPr>
                        <a:t> </a:t>
                      </a:r>
                    </a:p>
                  </a:txBody>
                  <a:tcPr marL="60782" marR="100347" marT="24657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908905"/>
                  </a:ext>
                </a:extLst>
              </a:tr>
              <a:tr h="707199">
                <a:tc>
                  <a:txBody>
                    <a:bodyPr/>
                    <a:lstStyle/>
                    <a:p>
                      <a:pPr marL="1397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Group Number: 3</a:t>
                      </a:r>
                    </a:p>
                  </a:txBody>
                  <a:tcPr marL="60782" marR="100347" marT="2465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09855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     Student Number   </a:t>
                      </a:r>
                    </a:p>
                  </a:txBody>
                  <a:tcPr marL="60782" marR="100347" marT="2465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5781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    Student Name   </a:t>
                      </a:r>
                    </a:p>
                  </a:txBody>
                  <a:tcPr marL="60782" marR="100347" marT="2465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1623362"/>
                  </a:ext>
                </a:extLst>
              </a:tr>
              <a:tr h="845044">
                <a:tc rowSpan="6"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 </a:t>
                      </a:r>
                    </a:p>
                  </a:txBody>
                  <a:tcPr marL="60782" marR="100347" marT="2465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4765" marR="0" indent="-63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 </a:t>
                      </a:r>
                    </a:p>
                    <a:p>
                      <a:pPr marL="127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D/BIS/22/0009</a:t>
                      </a:r>
                    </a:p>
                  </a:txBody>
                  <a:tcPr marL="60782" marR="100347" marT="2465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1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PKP </a:t>
                      </a:r>
                      <a:r>
                        <a:rPr lang="en-US" sz="2800" b="1" kern="100" dirty="0" err="1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Radeeshan</a:t>
                      </a: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                 </a:t>
                      </a:r>
                    </a:p>
                  </a:txBody>
                  <a:tcPr marL="60782" marR="100347" marT="2465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5686170"/>
                  </a:ext>
                </a:extLst>
              </a:tr>
              <a:tr h="84504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4765" marR="0" indent="-63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 </a:t>
                      </a:r>
                    </a:p>
                    <a:p>
                      <a:pPr marL="127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M/IT/OFF002</a:t>
                      </a:r>
                    </a:p>
                  </a:txBody>
                  <a:tcPr marL="60782" marR="100347" marT="2465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1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NMK </a:t>
                      </a:r>
                      <a:r>
                        <a:rPr lang="en-US" sz="2800" b="1" kern="100" dirty="0" err="1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Wickramaranthna</a:t>
                      </a: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   </a:t>
                      </a:r>
                    </a:p>
                  </a:txBody>
                  <a:tcPr marL="60782" marR="100347" marT="2465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7522115"/>
                  </a:ext>
                </a:extLst>
              </a:tr>
              <a:tr h="84504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4765" marR="0" indent="-63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 </a:t>
                      </a:r>
                    </a:p>
                    <a:p>
                      <a:pPr marL="127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D/BIT/22/0043</a:t>
                      </a:r>
                    </a:p>
                  </a:txBody>
                  <a:tcPr marL="60782" marR="100347" marT="2465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1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RMS </a:t>
                      </a:r>
                      <a:r>
                        <a:rPr lang="en-US" sz="2800" b="1" kern="100" dirty="0" err="1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Laknath</a:t>
                      </a: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                    </a:t>
                      </a:r>
                    </a:p>
                  </a:txBody>
                  <a:tcPr marL="60782" marR="100347" marT="2465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1076718"/>
                  </a:ext>
                </a:extLst>
              </a:tr>
              <a:tr h="84504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4765" marR="0" indent="-63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 </a:t>
                      </a:r>
                    </a:p>
                    <a:p>
                      <a:pPr marL="24765" marR="0" indent="-63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D/BIT/22/0005</a:t>
                      </a:r>
                    </a:p>
                  </a:txBody>
                  <a:tcPr marL="60782" marR="100347" marT="2465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1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NHV Raveena                   </a:t>
                      </a:r>
                    </a:p>
                  </a:txBody>
                  <a:tcPr marL="60782" marR="100347" marT="2465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6754343"/>
                  </a:ext>
                </a:extLst>
              </a:tr>
              <a:tr h="84504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4765" marR="0" indent="-63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 </a:t>
                      </a:r>
                    </a:p>
                    <a:p>
                      <a:pPr marL="24765" marR="0" indent="-63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D/BIT/22/0027</a:t>
                      </a:r>
                    </a:p>
                  </a:txBody>
                  <a:tcPr marL="60782" marR="100347" marT="2465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1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RAKS </a:t>
                      </a:r>
                      <a:r>
                        <a:rPr lang="en-US" sz="2800" b="1" kern="100" dirty="0" err="1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Lakshani</a:t>
                      </a: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                </a:t>
                      </a:r>
                    </a:p>
                  </a:txBody>
                  <a:tcPr marL="60782" marR="100347" marT="2465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0328987"/>
                  </a:ext>
                </a:extLst>
              </a:tr>
              <a:tr h="84504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4765" marR="0" indent="-635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 </a:t>
                      </a:r>
                    </a:p>
                    <a:p>
                      <a:pPr marL="127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D/BIS/22/0016</a:t>
                      </a:r>
                    </a:p>
                  </a:txBody>
                  <a:tcPr marL="60782" marR="100347" marT="2465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1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KGR </a:t>
                      </a:r>
                      <a:r>
                        <a:rPr lang="en-US" sz="2800" b="1" kern="100" dirty="0" err="1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Minulka</a:t>
                      </a:r>
                      <a:r>
                        <a:rPr lang="en-US" sz="2800" b="1" kern="100" dirty="0">
                          <a:solidFill>
                            <a:schemeClr val="bg1"/>
                          </a:solidFill>
                          <a:effectLst/>
                          <a:latin typeface="Microsoft New Tai Lue" panose="020B0502040204020203" pitchFamily="34" charset="0"/>
                          <a:ea typeface="Times New Roman" panose="02020603050405020304" pitchFamily="18" charset="0"/>
                          <a:cs typeface="Microsoft New Tai Lue" panose="020B0502040204020203" pitchFamily="34" charset="0"/>
                        </a:rPr>
                        <a:t>                   </a:t>
                      </a:r>
                    </a:p>
                  </a:txBody>
                  <a:tcPr marL="60782" marR="100347" marT="2465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6064799"/>
                  </a:ext>
                </a:extLst>
              </a:tr>
            </a:tbl>
          </a:graphicData>
        </a:graphic>
      </p:graphicFrame>
      <p:sp>
        <p:nvSpPr>
          <p:cNvPr id="4" name="Freeform 14">
            <a:extLst>
              <a:ext uri="{FF2B5EF4-FFF2-40B4-BE49-F238E27FC236}">
                <a16:creationId xmlns:a16="http://schemas.microsoft.com/office/drawing/2014/main" id="{6277AC63-ED63-D152-6DCB-EC1A134BB544}"/>
              </a:ext>
            </a:extLst>
          </p:cNvPr>
          <p:cNvSpPr/>
          <p:nvPr/>
        </p:nvSpPr>
        <p:spPr>
          <a:xfrm>
            <a:off x="16290215" y="468926"/>
            <a:ext cx="1474470" cy="1414780"/>
          </a:xfrm>
          <a:custGeom>
            <a:avLst/>
            <a:gdLst/>
            <a:ahLst/>
            <a:cxnLst/>
            <a:rect l="l" t="t" r="r" b="b"/>
            <a:pathLst>
              <a:path w="2591483" h="2816764">
                <a:moveTo>
                  <a:pt x="0" y="0"/>
                </a:moveTo>
                <a:lnTo>
                  <a:pt x="2591483" y="0"/>
                </a:lnTo>
                <a:lnTo>
                  <a:pt x="2591483" y="2816764"/>
                </a:lnTo>
                <a:lnTo>
                  <a:pt x="0" y="281676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24896" t="-12216" r="-20522" b="-21572"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811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996" b="799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6109126" y="2541232"/>
            <a:ext cx="12178874" cy="7745768"/>
            <a:chOff x="0" y="0"/>
            <a:chExt cx="16238499" cy="10327691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 t="19" b="19"/>
            <a:stretch>
              <a:fillRect/>
            </a:stretch>
          </p:blipFill>
          <p:spPr>
            <a:xfrm>
              <a:off x="0" y="0"/>
              <a:ext cx="16238499" cy="10327691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>
            <a:off x="564968" y="3106784"/>
            <a:ext cx="1496914" cy="362504"/>
            <a:chOff x="0" y="0"/>
            <a:chExt cx="1678175" cy="406400"/>
          </a:xfrm>
        </p:grpSpPr>
        <p:sp>
          <p:nvSpPr>
            <p:cNvPr id="10" name="Freeform 10"/>
            <p:cNvSpPr/>
            <p:nvPr/>
          </p:nvSpPr>
          <p:spPr>
            <a:xfrm>
              <a:off x="203200" y="-326"/>
              <a:ext cx="1271775" cy="407051"/>
            </a:xfrm>
            <a:custGeom>
              <a:avLst/>
              <a:gdLst/>
              <a:ahLst/>
              <a:cxnLst/>
              <a:rect l="l" t="t" r="r" b="b"/>
              <a:pathLst>
                <a:path w="1271775" h="407051">
                  <a:moveTo>
                    <a:pt x="1271775" y="326"/>
                  </a:moveTo>
                  <a:cubicBezTo>
                    <a:pt x="1198962" y="0"/>
                    <a:pt x="1131541" y="38659"/>
                    <a:pt x="1095040" y="101663"/>
                  </a:cubicBezTo>
                  <a:cubicBezTo>
                    <a:pt x="1058539" y="164667"/>
                    <a:pt x="1058539" y="242385"/>
                    <a:pt x="1095040" y="305389"/>
                  </a:cubicBezTo>
                  <a:cubicBezTo>
                    <a:pt x="1131541" y="368393"/>
                    <a:pt x="1198962" y="407052"/>
                    <a:pt x="1271775" y="406726"/>
                  </a:cubicBezTo>
                  <a:lnTo>
                    <a:pt x="0" y="406726"/>
                  </a:lnTo>
                  <a:cubicBezTo>
                    <a:pt x="72813" y="407052"/>
                    <a:pt x="140234" y="368393"/>
                    <a:pt x="176735" y="305389"/>
                  </a:cubicBezTo>
                  <a:cubicBezTo>
                    <a:pt x="213236" y="242385"/>
                    <a:pt x="213236" y="164667"/>
                    <a:pt x="176735" y="101663"/>
                  </a:cubicBezTo>
                  <a:cubicBezTo>
                    <a:pt x="140234" y="38659"/>
                    <a:pt x="72813" y="0"/>
                    <a:pt x="0" y="326"/>
                  </a:cubicBezTo>
                  <a:close/>
                </a:path>
              </a:pathLst>
            </a:custGeom>
            <a:solidFill>
              <a:srgbClr val="00B2B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AutoShape 12"/>
          <p:cNvSpPr/>
          <p:nvPr/>
        </p:nvSpPr>
        <p:spPr>
          <a:xfrm>
            <a:off x="2168342" y="3232943"/>
            <a:ext cx="3626498" cy="38100"/>
          </a:xfrm>
          <a:prstGeom prst="line">
            <a:avLst/>
          </a:prstGeom>
          <a:ln w="38100" cap="flat">
            <a:solidFill>
              <a:srgbClr val="00B2B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925777" y="9008110"/>
            <a:ext cx="284175" cy="284175"/>
          </a:xfrm>
          <a:custGeom>
            <a:avLst/>
            <a:gdLst/>
            <a:ahLst/>
            <a:cxnLst/>
            <a:rect l="l" t="t" r="r" b="b"/>
            <a:pathLst>
              <a:path w="284175" h="284175">
                <a:moveTo>
                  <a:pt x="0" y="0"/>
                </a:moveTo>
                <a:lnTo>
                  <a:pt x="284175" y="0"/>
                </a:lnTo>
                <a:lnTo>
                  <a:pt x="284175" y="284174"/>
                </a:lnTo>
                <a:lnTo>
                  <a:pt x="0" y="2841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1358585" y="9008110"/>
            <a:ext cx="284175" cy="284175"/>
          </a:xfrm>
          <a:custGeom>
            <a:avLst/>
            <a:gdLst/>
            <a:ahLst/>
            <a:cxnLst/>
            <a:rect l="l" t="t" r="r" b="b"/>
            <a:pathLst>
              <a:path w="284175" h="284175">
                <a:moveTo>
                  <a:pt x="0" y="0"/>
                </a:moveTo>
                <a:lnTo>
                  <a:pt x="284175" y="0"/>
                </a:lnTo>
                <a:lnTo>
                  <a:pt x="284175" y="284174"/>
                </a:lnTo>
                <a:lnTo>
                  <a:pt x="0" y="2841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777707" y="9008110"/>
            <a:ext cx="284175" cy="284175"/>
          </a:xfrm>
          <a:custGeom>
            <a:avLst/>
            <a:gdLst/>
            <a:ahLst/>
            <a:cxnLst/>
            <a:rect l="l" t="t" r="r" b="b"/>
            <a:pathLst>
              <a:path w="284175" h="284175">
                <a:moveTo>
                  <a:pt x="0" y="0"/>
                </a:moveTo>
                <a:lnTo>
                  <a:pt x="284174" y="0"/>
                </a:lnTo>
                <a:lnTo>
                  <a:pt x="284174" y="284174"/>
                </a:lnTo>
                <a:lnTo>
                  <a:pt x="0" y="28417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20"/>
          <p:cNvSpPr txBox="1"/>
          <p:nvPr/>
        </p:nvSpPr>
        <p:spPr>
          <a:xfrm>
            <a:off x="786898" y="3672715"/>
            <a:ext cx="9695620" cy="2041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725"/>
              </a:lnSpc>
            </a:pPr>
            <a:r>
              <a:rPr lang="en-US" sz="11947" spc="465" dirty="0">
                <a:solidFill>
                  <a:srgbClr val="292929"/>
                </a:solidFill>
                <a:latin typeface="Anton"/>
              </a:rPr>
              <a:t>THANK YOU!</a:t>
            </a:r>
          </a:p>
        </p:txBody>
      </p:sp>
      <p:sp>
        <p:nvSpPr>
          <p:cNvPr id="3" name="Freeform 14">
            <a:extLst>
              <a:ext uri="{FF2B5EF4-FFF2-40B4-BE49-F238E27FC236}">
                <a16:creationId xmlns:a16="http://schemas.microsoft.com/office/drawing/2014/main" id="{9A39DF5D-F524-6B3C-D945-D52C43ED2D11}"/>
              </a:ext>
            </a:extLst>
          </p:cNvPr>
          <p:cNvSpPr/>
          <p:nvPr/>
        </p:nvSpPr>
        <p:spPr>
          <a:xfrm>
            <a:off x="16290215" y="468926"/>
            <a:ext cx="1474470" cy="1414780"/>
          </a:xfrm>
          <a:custGeom>
            <a:avLst/>
            <a:gdLst/>
            <a:ahLst/>
            <a:cxnLst/>
            <a:rect l="l" t="t" r="r" b="b"/>
            <a:pathLst>
              <a:path w="2591483" h="2816764">
                <a:moveTo>
                  <a:pt x="0" y="0"/>
                </a:moveTo>
                <a:lnTo>
                  <a:pt x="2591483" y="0"/>
                </a:lnTo>
                <a:lnTo>
                  <a:pt x="2591483" y="2816764"/>
                </a:lnTo>
                <a:lnTo>
                  <a:pt x="0" y="281676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24896" t="-12216" r="-20522" b="-21572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6329</TotalTime>
  <Words>279</Words>
  <Application>Microsoft Office PowerPoint</Application>
  <PresentationFormat>Custom</PresentationFormat>
  <Paragraphs>53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Calibri</vt:lpstr>
      <vt:lpstr>Arial</vt:lpstr>
      <vt:lpstr>Montserrat Semi-Bold</vt:lpstr>
      <vt:lpstr>Montserrat</vt:lpstr>
      <vt:lpstr>Anton Bold</vt:lpstr>
      <vt:lpstr>Wingdings</vt:lpstr>
      <vt:lpstr>Microsoft New Tai Lue</vt:lpstr>
      <vt:lpstr>Times New Roman</vt:lpstr>
      <vt:lpstr>Anton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Blue Modern Business Presentation</dc:title>
  <dc:creator>Vish</dc:creator>
  <cp:lastModifiedBy>PKP Radeeshan</cp:lastModifiedBy>
  <cp:revision>42</cp:revision>
  <dcterms:created xsi:type="dcterms:W3CDTF">2006-08-16T00:00:00Z</dcterms:created>
  <dcterms:modified xsi:type="dcterms:W3CDTF">2023-11-29T16:15:22Z</dcterms:modified>
  <dc:identifier>DAFn2HnXa8c</dc:identifier>
</cp:coreProperties>
</file>

<file path=docProps/thumbnail.jpeg>
</file>